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Noto Sans Symbols" panose="020B0604020202020204" charset="0"/>
      <p:regular r:id="rId21"/>
      <p:bold r:id="rId22"/>
      <p:italic r:id="rId23"/>
      <p:boldItalic r:id="rId24"/>
    </p:embeddedFont>
    <p:embeddedFont>
      <p:font typeface="Public Sans"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i5If+4v9NhQhnyrznveZrwbwSF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970" y="6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1411af2df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6" name="Google Shape;1886;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21411af2df5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8" name="Google Shape;1898;g21411af2df5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21411af2df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4" name="Google Shape;1904;g21411af2df5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0" name="Google Shape;1910;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6" name="Google Shape;1916;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411af2df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411af2df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1411af2df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6" name="Google Shape;26;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outcome</a:t>
            </a:r>
            <a:endParaRPr/>
          </a:p>
        </p:txBody>
      </p:sp>
      <p:sp>
        <p:nvSpPr>
          <p:cNvPr id="27" name="Google Shape;27;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-1</a:t>
            </a:r>
            <a:endParaRPr/>
          </a:p>
        </p:txBody>
      </p:sp>
      <p:sp>
        <p:nvSpPr>
          <p:cNvPr id="28" name="Google Shape;28;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9"/>
        <p:cNvGrpSpPr/>
        <p:nvPr/>
      </p:nvGrpSpPr>
      <p:grpSpPr>
        <a:xfrm>
          <a:off x="0" y="0"/>
          <a:ext cx="0" cy="0"/>
          <a:chOff x="0" y="0"/>
          <a:chExt cx="0" cy="0"/>
        </a:xfrm>
      </p:grpSpPr>
      <p:pic>
        <p:nvPicPr>
          <p:cNvPr id="30" name="Google Shape;30;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1" name="Google Shape;31;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 name="Google Shape;33;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 name="Google Shape;3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
        <p:cNvGrpSpPr/>
        <p:nvPr/>
      </p:nvGrpSpPr>
      <p:grpSpPr>
        <a:xfrm>
          <a:off x="0" y="0"/>
          <a:ext cx="0" cy="0"/>
          <a:chOff x="0" y="0"/>
          <a:chExt cx="0" cy="0"/>
        </a:xfrm>
      </p:grpSpPr>
      <p:pic>
        <p:nvPicPr>
          <p:cNvPr id="38" name="Google Shape;38;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9" name="Google Shape;39;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282225" y="2403350"/>
            <a:ext cx="38061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SOCIAL MEDIA WEBAPP</a:t>
            </a:r>
            <a:endParaRPr dirty="0"/>
          </a:p>
          <a:p>
            <a:pPr marL="0" lvl="0" indent="0" algn="l" rtl="0">
              <a:lnSpc>
                <a:spcPct val="100000"/>
              </a:lnSpc>
              <a:spcBef>
                <a:spcPts val="0"/>
              </a:spcBef>
              <a:spcAft>
                <a:spcPts val="0"/>
              </a:spcAft>
              <a:buNone/>
            </a:pPr>
            <a:r>
              <a:rPr lang="en-US" dirty="0"/>
              <a:t>Task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21411af2df5_1_47"/>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9" name="Google Shape;1889;g21411af2df5_1_47"/>
          <p:cNvSpPr txBox="1">
            <a:spLocks noGrp="1"/>
          </p:cNvSpPr>
          <p:nvPr>
            <p:ph type="body" idx="1"/>
          </p:nvPr>
        </p:nvSpPr>
        <p:spPr>
          <a:xfrm>
            <a:off x="144696" y="1674021"/>
            <a:ext cx="4548600" cy="1912634"/>
          </a:xfrm>
          <a:prstGeom prst="rect">
            <a:avLst/>
          </a:prstGeom>
          <a:noFill/>
          <a:ln>
            <a:noFill/>
          </a:ln>
        </p:spPr>
        <p:txBody>
          <a:bodyPr spcFirstLastPara="1" wrap="square" lIns="91425" tIns="45700" rIns="91425" bIns="45700" anchor="t" anchorCtr="0">
            <a:noAutofit/>
          </a:bodyPr>
          <a:lstStyle/>
          <a:p>
            <a:pPr algn="just">
              <a:buFont typeface="+mj-lt"/>
              <a:buAutoNum type="arabicPeriod" startAt="6"/>
            </a:pPr>
            <a:r>
              <a:rPr lang="en-IN" b="1" i="0" dirty="0">
                <a:solidFill>
                  <a:srgbClr val="D1D5DB"/>
                </a:solidFill>
                <a:effectLst/>
                <a:latin typeface="Public Sans" panose="020B0604020202020204" charset="0"/>
              </a:rPr>
              <a:t>Assumptions and Dependencies:</a:t>
            </a:r>
          </a:p>
          <a:p>
            <a:pPr marL="139700" indent="0" algn="just">
              <a:buNone/>
            </a:pPr>
            <a:endParaRPr lang="en-IN" b="0" i="0" dirty="0">
              <a:solidFill>
                <a:srgbClr val="D1D5DB"/>
              </a:solidFill>
              <a:effectLst/>
              <a:latin typeface="Public Sans" panose="020B0604020202020204" charset="0"/>
            </a:endParaRPr>
          </a:p>
          <a:p>
            <a:pPr algn="just">
              <a:buFont typeface="Arial" panose="020B0604020202020204" pitchFamily="34" charset="0"/>
              <a:buChar char="•"/>
            </a:pPr>
            <a:r>
              <a:rPr lang="en-IN" b="0" i="0" dirty="0">
                <a:solidFill>
                  <a:srgbClr val="D1D5DB"/>
                </a:solidFill>
                <a:effectLst/>
                <a:latin typeface="Public Sans" panose="020B0604020202020204" charset="0"/>
              </a:rPr>
              <a:t>The application assumes that users have access to a stable internet connection.</a:t>
            </a:r>
          </a:p>
          <a:p>
            <a:pPr algn="just">
              <a:buFont typeface="Arial" panose="020B0604020202020204" pitchFamily="34" charset="0"/>
              <a:buChar char="•"/>
            </a:pPr>
            <a:r>
              <a:rPr lang="en-IN" b="0" i="0" dirty="0">
                <a:solidFill>
                  <a:srgbClr val="D1D5DB"/>
                </a:solidFill>
                <a:effectLst/>
                <a:latin typeface="Public Sans" panose="020B0604020202020204" charset="0"/>
              </a:rPr>
              <a:t>The application depends on third-party APIs for search functionality and cloud infrastructure.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g21411af2df5_1_6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ct val="145299"/>
              <a:buFont typeface="Public Sans"/>
              <a:buNone/>
            </a:pPr>
            <a:r>
              <a:rPr lang="en-US" sz="1300" b="0"/>
              <a:t>Task 1: </a:t>
            </a:r>
            <a:endParaRPr/>
          </a:p>
        </p:txBody>
      </p:sp>
      <p:sp>
        <p:nvSpPr>
          <p:cNvPr id="1901" name="Google Shape;1901;g21411af2df5_1_64"/>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a:p>
          <a:p>
            <a:pPr marL="457200" lvl="0" indent="-311150" algn="l" rtl="0">
              <a:lnSpc>
                <a:spcPct val="115000"/>
              </a:lnSpc>
              <a:spcBef>
                <a:spcPts val="1200"/>
              </a:spcBef>
              <a:spcAft>
                <a:spcPts val="0"/>
              </a:spcAft>
              <a:buSzPts val="1300"/>
              <a:buAutoNum type="arabicPeriod"/>
            </a:pPr>
            <a:r>
              <a:rPr lang="en-US" sz="1300"/>
              <a:t>Creation of SRS &amp; Github</a:t>
            </a:r>
            <a:endParaRPr sz="1300"/>
          </a:p>
          <a:p>
            <a:pPr marL="457200" lvl="0" indent="-311150" algn="l" rtl="0">
              <a:lnSpc>
                <a:spcPct val="115000"/>
              </a:lnSpc>
              <a:spcBef>
                <a:spcPts val="0"/>
              </a:spcBef>
              <a:spcAft>
                <a:spcPts val="0"/>
              </a:spcAft>
              <a:buSzPts val="1300"/>
              <a:buAutoNum type="arabicPeriod"/>
            </a:pPr>
            <a:r>
              <a:rPr lang="en-US" sz="1300"/>
              <a:t>Create SRS : “Your Project”</a:t>
            </a:r>
            <a:endParaRPr sz="1300"/>
          </a:p>
          <a:p>
            <a:pPr marL="457200" lvl="0" indent="-311150" algn="l" rtl="0">
              <a:lnSpc>
                <a:spcPct val="115000"/>
              </a:lnSpc>
              <a:spcBef>
                <a:spcPts val="0"/>
              </a:spcBef>
              <a:spcAft>
                <a:spcPts val="0"/>
              </a:spcAft>
              <a:buSzPts val="1300"/>
              <a:buAutoNum type="arabicPeriod"/>
            </a:pPr>
            <a:r>
              <a:rPr lang="en-US" sz="1300"/>
              <a:t>Creation &amp; Set-up of Github account</a:t>
            </a:r>
            <a:endParaRPr sz="1300"/>
          </a:p>
          <a:p>
            <a:pPr marL="457200" lvl="0" indent="-311150" algn="l" rtl="0">
              <a:lnSpc>
                <a:spcPct val="115000"/>
              </a:lnSpc>
              <a:spcBef>
                <a:spcPts val="0"/>
              </a:spcBef>
              <a:spcAft>
                <a:spcPts val="0"/>
              </a:spcAft>
              <a:buSzPts val="1300"/>
              <a:buAutoNum type="arabicPeriod"/>
            </a:pPr>
            <a:r>
              <a:rPr lang="en-US" sz="1300"/>
              <a:t>Creation &amp; Hands-on to various commands of Git Bash</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r>
              <a:rPr lang="en-US" sz="1300"/>
              <a:t>Evaluation Metric:</a:t>
            </a:r>
            <a:endParaRPr sz="1300"/>
          </a:p>
          <a:p>
            <a:pPr marL="0" lvl="0" indent="0" algn="l" rtl="0">
              <a:lnSpc>
                <a:spcPct val="115000"/>
              </a:lnSpc>
              <a:spcBef>
                <a:spcPts val="1200"/>
              </a:spcBef>
              <a:spcAft>
                <a:spcPts val="0"/>
              </a:spcAft>
              <a:buNone/>
            </a:pPr>
            <a:r>
              <a:rPr lang="en-US" sz="1300"/>
              <a:t>100% Completion of the above tasks</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g21411af2df5_1_73"/>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ts val="1889"/>
              <a:buFont typeface="Public Sans"/>
              <a:buNone/>
            </a:pPr>
            <a:r>
              <a:rPr lang="en-US" sz="1300" b="0"/>
              <a:t>Task 1: </a:t>
            </a:r>
            <a:endParaRPr/>
          </a:p>
        </p:txBody>
      </p:sp>
      <p:sp>
        <p:nvSpPr>
          <p:cNvPr id="1907" name="Google Shape;1907;g21411af2df5_1_73"/>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a:t>Learning Outcomes:</a:t>
            </a:r>
            <a:endParaRPr sz="1300"/>
          </a:p>
          <a:p>
            <a:pPr marL="457200" lvl="0" indent="-311150" algn="l" rtl="0">
              <a:lnSpc>
                <a:spcPct val="115000"/>
              </a:lnSpc>
              <a:spcBef>
                <a:spcPts val="1200"/>
              </a:spcBef>
              <a:spcAft>
                <a:spcPts val="0"/>
              </a:spcAft>
              <a:buSzPts val="1300"/>
              <a:buChar char="●"/>
            </a:pPr>
            <a:r>
              <a:rPr lang="en-US" sz="1300"/>
              <a:t>Get to know about different lifecycle models.</a:t>
            </a:r>
            <a:endParaRPr sz="1300"/>
          </a:p>
          <a:p>
            <a:pPr marL="457200" lvl="0" indent="-311150" algn="l" rtl="0">
              <a:lnSpc>
                <a:spcPct val="115000"/>
              </a:lnSpc>
              <a:spcBef>
                <a:spcPts val="0"/>
              </a:spcBef>
              <a:spcAft>
                <a:spcPts val="0"/>
              </a:spcAft>
              <a:buSzPts val="1300"/>
              <a:buChar char="●"/>
            </a:pPr>
            <a:r>
              <a:rPr lang="en-US" sz="1300"/>
              <a:t>Understanding importance and how to create an SRS</a:t>
            </a:r>
            <a:endParaRPr sz="1300"/>
          </a:p>
          <a:p>
            <a:pPr marL="457200" lvl="0" indent="-311150" algn="l" rtl="0">
              <a:lnSpc>
                <a:spcPct val="115000"/>
              </a:lnSpc>
              <a:spcBef>
                <a:spcPts val="0"/>
              </a:spcBef>
              <a:spcAft>
                <a:spcPts val="0"/>
              </a:spcAft>
              <a:buSzPts val="1300"/>
              <a:buChar char="●"/>
            </a:pPr>
            <a:r>
              <a:rPr lang="en-US" sz="1300"/>
              <a:t>Knowing various commands of Github</a:t>
            </a:r>
            <a:endParaRPr sz="1300"/>
          </a:p>
          <a:p>
            <a:pPr marL="457200" lvl="0" indent="-311150" algn="l" rtl="0">
              <a:lnSpc>
                <a:spcPct val="115000"/>
              </a:lnSpc>
              <a:spcBef>
                <a:spcPts val="0"/>
              </a:spcBef>
              <a:spcAft>
                <a:spcPts val="0"/>
              </a:spcAft>
              <a:buSzPts val="1300"/>
              <a:buChar char="●"/>
            </a:pPr>
            <a:r>
              <a:rPr lang="en-US" sz="1300"/>
              <a:t>Understanding agile and scrum management techniques for efficient product development</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Lorem ipsum</a:t>
            </a:r>
            <a:endParaRPr/>
          </a:p>
        </p:txBody>
      </p:sp>
      <p:sp>
        <p:nvSpPr>
          <p:cNvPr id="1913" name="Google Shape;1913;p212"/>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fontScale="92500" lnSpcReduction="10000"/>
          </a:bodyPr>
          <a:lstStyle/>
          <a:p>
            <a:pPr marL="0" lvl="0" indent="0" algn="ctr" rtl="0">
              <a:lnSpc>
                <a:spcPct val="100000"/>
              </a:lnSpc>
              <a:spcBef>
                <a:spcPts val="0"/>
              </a:spcBef>
              <a:spcAft>
                <a:spcPts val="0"/>
              </a:spcAft>
              <a:buClr>
                <a:srgbClr val="BD8738"/>
              </a:buClr>
              <a:buSzPts val="2000"/>
              <a:buNone/>
            </a:pPr>
            <a:r>
              <a:rPr lang="en-IN" dirty="0"/>
              <a:t>https://github.com/Joel449-gif/NM-FSD</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a:stretch/>
        </p:blipFill>
        <p:spPr>
          <a:xfrm>
            <a:off x="0" y="-9525"/>
            <a:ext cx="9144000" cy="5143500"/>
          </a:xfrm>
          <a:prstGeom prst="rect">
            <a:avLst/>
          </a:prstGeom>
          <a:noFill/>
          <a:ln>
            <a:noFill/>
          </a:ln>
        </p:spPr>
      </p:pic>
      <p:sp>
        <p:nvSpPr>
          <p:cNvPr id="1919" name="Google Shape;1919;p213"/>
          <p:cNvSpPr txBox="1"/>
          <p:nvPr/>
        </p:nvSpPr>
        <p:spPr>
          <a:xfrm>
            <a:off x="237600" y="4067275"/>
            <a:ext cx="2879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By:</a:t>
            </a:r>
            <a:endParaRPr/>
          </a:p>
          <a:p>
            <a:pPr marL="0" lvl="0" indent="0" algn="l" rtl="0">
              <a:spcBef>
                <a:spcPts val="0"/>
              </a:spcBef>
              <a:spcAft>
                <a:spcPts val="0"/>
              </a:spcAft>
              <a:buNone/>
            </a:pPr>
            <a:r>
              <a:rPr lang="en-US"/>
              <a:t>Lokesh B</a:t>
            </a:r>
            <a:endParaRPr/>
          </a:p>
          <a:p>
            <a:pPr marL="0" lvl="0" indent="0" algn="l" rtl="0">
              <a:spcBef>
                <a:spcPts val="0"/>
              </a:spcBef>
              <a:spcAft>
                <a:spcPts val="0"/>
              </a:spcAft>
              <a:buNone/>
            </a:pPr>
            <a:r>
              <a:rPr lang="en-US"/>
              <a:t>Mahendar V</a:t>
            </a:r>
            <a:endParaRPr/>
          </a:p>
          <a:p>
            <a:pPr marL="0" lvl="0" indent="0" algn="l" rtl="0">
              <a:spcBef>
                <a:spcPts val="0"/>
              </a:spcBef>
              <a:spcAft>
                <a:spcPts val="0"/>
              </a:spcAft>
              <a:buNone/>
            </a:pPr>
            <a:r>
              <a:rPr lang="en-US"/>
              <a:t>Raiden Luke B</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dirty="0"/>
              <a:t>SOFTWARE REQUIREMENT SPECIFICATION(SRS)</a:t>
            </a:r>
            <a:endParaRPr dirty="0"/>
          </a:p>
        </p:txBody>
      </p:sp>
      <p:sp>
        <p:nvSpPr>
          <p:cNvPr id="1841" name="Google Shape;1841;p210"/>
          <p:cNvSpPr txBox="1">
            <a:spLocks noGrp="1"/>
          </p:cNvSpPr>
          <p:nvPr>
            <p:ph type="body" idx="1"/>
          </p:nvPr>
        </p:nvSpPr>
        <p:spPr>
          <a:xfrm>
            <a:off x="144696" y="1823803"/>
            <a:ext cx="4548587" cy="2508897"/>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chemeClr val="lt1"/>
              </a:buClr>
              <a:buSzPts val="1300"/>
              <a:buNone/>
            </a:pPr>
            <a:r>
              <a:rPr lang="en-US" b="1" dirty="0"/>
              <a:t>1. Introduction:</a:t>
            </a:r>
          </a:p>
          <a:p>
            <a:pPr marL="285750" lvl="0" indent="-285750" algn="just" rtl="0">
              <a:lnSpc>
                <a:spcPct val="100000"/>
              </a:lnSpc>
              <a:spcBef>
                <a:spcPts val="0"/>
              </a:spcBef>
              <a:spcAft>
                <a:spcPts val="0"/>
              </a:spcAft>
              <a:buClr>
                <a:schemeClr val="lt1"/>
              </a:buClr>
              <a:buSzPts val="1300"/>
              <a:buFont typeface="Noto Sans Symbols"/>
              <a:buChar char="▪"/>
            </a:pPr>
            <a:endParaRPr dirty="0"/>
          </a:p>
          <a:p>
            <a:pPr marL="0" lvl="0" indent="0" algn="just" rtl="0">
              <a:lnSpc>
                <a:spcPct val="100000"/>
              </a:lnSpc>
              <a:spcBef>
                <a:spcPts val="0"/>
              </a:spcBef>
              <a:spcAft>
                <a:spcPts val="0"/>
              </a:spcAft>
              <a:buNone/>
            </a:pPr>
            <a:r>
              <a:rPr lang="en-IN" dirty="0"/>
              <a:t>The social media web application will allow users to connect with friends, family, and other users. The application will provide users with various features for posting content, messaging, and sharing, as well as tools to manage privacy and security. The primary goal of the application is to provide an enjoyable and engaging user experience while maintaining user privacy and security.</a:t>
            </a:r>
            <a:endParaRPr dirty="0"/>
          </a:p>
          <a:p>
            <a:pPr marL="0" lvl="0" indent="0" algn="just" rtl="0">
              <a:lnSpc>
                <a:spcPct val="100000"/>
              </a:lnSpc>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21411af2df5_1_9"/>
          <p:cNvSpPr txBox="1">
            <a:spLocks noGrp="1"/>
          </p:cNvSpPr>
          <p:nvPr>
            <p:ph type="title"/>
          </p:nvPr>
        </p:nvSpPr>
        <p:spPr>
          <a:xfrm>
            <a:off x="144711" y="810810"/>
            <a:ext cx="3421450" cy="344091"/>
          </a:xfrm>
          <a:noFill/>
          <a:ln>
            <a:noFill/>
          </a:ln>
        </p:spPr>
        <p:txBody>
          <a:bodyPr spcFirstLastPara="1" wrap="square" lIns="90000" tIns="45700" rIns="91425" bIns="45700" anchor="ctr" anchorCtr="0">
            <a:normAutofit fontScale="90000"/>
          </a:bodyPr>
          <a:lstStyle/>
          <a:p>
            <a:pPr lvl="0"/>
            <a:r>
              <a:rPr lang="en-US" dirty="0"/>
              <a:t>SOFTWARE REQUIREMENT SPECIFICATION(SRS)</a:t>
            </a:r>
          </a:p>
        </p:txBody>
      </p:sp>
      <p:sp>
        <p:nvSpPr>
          <p:cNvPr id="1847" name="Google Shape;1847;g21411af2df5_1_9"/>
          <p:cNvSpPr txBox="1">
            <a:spLocks noGrp="1"/>
          </p:cNvSpPr>
          <p:nvPr>
            <p:ph type="body" idx="1"/>
          </p:nvPr>
        </p:nvSpPr>
        <p:spPr>
          <a:xfrm>
            <a:off x="-60488" y="1295399"/>
            <a:ext cx="4766496" cy="3394842"/>
          </a:xfrm>
          <a:noFill/>
          <a:ln>
            <a:noFill/>
          </a:ln>
        </p:spPr>
        <p:txBody>
          <a:bodyPr spcFirstLastPara="1" wrap="square" lIns="91425" tIns="45700" rIns="91425" bIns="45700" anchor="t" anchorCtr="0">
            <a:noAutofit/>
          </a:bodyPr>
          <a:lstStyle/>
          <a:p>
            <a:pPr algn="just">
              <a:buFont typeface="+mj-lt"/>
              <a:buAutoNum type="arabicPeriod" startAt="2"/>
            </a:pPr>
            <a:r>
              <a:rPr lang="en-IN" sz="1200" b="1" i="0" dirty="0">
                <a:solidFill>
                  <a:srgbClr val="D1D5DB"/>
                </a:solidFill>
                <a:effectLst/>
                <a:latin typeface="Public Sans" panose="020B0604020202020204" charset="0"/>
              </a:rPr>
              <a:t>Functional Requirements :</a:t>
            </a:r>
          </a:p>
          <a:p>
            <a:pPr marL="139700" indent="0" algn="just">
              <a:buNone/>
            </a:pPr>
            <a:r>
              <a:rPr lang="en-IN" sz="1200" b="1" i="0" dirty="0">
                <a:solidFill>
                  <a:srgbClr val="D1D5DB"/>
                </a:solidFill>
                <a:effectLst/>
                <a:latin typeface="Public Sans" panose="020B0604020202020204" charset="0"/>
              </a:rPr>
              <a:t>2.1 User Management:</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register and create an account.</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log in with their credentials.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update their profile information.</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delete their account.</a:t>
            </a:r>
          </a:p>
          <a:p>
            <a:pPr algn="just">
              <a:buFont typeface="Arial" panose="020B0604020202020204" pitchFamily="34" charset="0"/>
              <a:buChar char="•"/>
            </a:pPr>
            <a:endParaRPr lang="en-IN" sz="1200" b="0" i="0" dirty="0">
              <a:solidFill>
                <a:srgbClr val="D1D5DB"/>
              </a:solidFill>
              <a:effectLst/>
              <a:latin typeface="Public Sans" panose="020B0604020202020204" charset="0"/>
            </a:endParaRPr>
          </a:p>
          <a:p>
            <a:pPr marL="139700" indent="0" algn="just">
              <a:buNone/>
            </a:pPr>
            <a:r>
              <a:rPr lang="en-IN" sz="1200" b="1" i="0" dirty="0">
                <a:solidFill>
                  <a:srgbClr val="D1D5DB"/>
                </a:solidFill>
                <a:effectLst/>
                <a:latin typeface="Public Sans" panose="020B0604020202020204" charset="0"/>
              </a:rPr>
              <a:t>2.2 Posting Content:</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post text, images, and videos.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edit and delete their own content.</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the option to tag other users in their posts.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g21411af2df5_1_2"/>
          <p:cNvSpPr txBox="1">
            <a:spLocks noGrp="1"/>
          </p:cNvSpPr>
          <p:nvPr>
            <p:ph type="body" idx="1"/>
          </p:nvPr>
        </p:nvSpPr>
        <p:spPr>
          <a:xfrm>
            <a:off x="144710" y="1295658"/>
            <a:ext cx="4548600" cy="3276342"/>
          </a:xfrm>
          <a:prstGeom prst="rect">
            <a:avLst/>
          </a:prstGeom>
          <a:noFill/>
          <a:ln>
            <a:noFill/>
          </a:ln>
        </p:spPr>
        <p:txBody>
          <a:bodyPr spcFirstLastPara="1" wrap="square" lIns="91425" tIns="45700" rIns="91425" bIns="45700" anchor="t" anchorCtr="0">
            <a:noAutofit/>
          </a:bodyPr>
          <a:lstStyle/>
          <a:p>
            <a:pPr marL="139700" indent="0" algn="just">
              <a:buNone/>
            </a:pPr>
            <a:r>
              <a:rPr lang="en-IN" sz="1200" b="1" i="0" dirty="0">
                <a:solidFill>
                  <a:srgbClr val="D1D5DB"/>
                </a:solidFill>
                <a:effectLst/>
                <a:latin typeface="Public Sans" panose="020B0604020202020204" charset="0"/>
              </a:rPr>
              <a:t>2.3 Newsfeed:</a:t>
            </a:r>
          </a:p>
          <a:p>
            <a:pPr marL="139700" indent="0" algn="just">
              <a:buNone/>
            </a:pPr>
            <a:endParaRPr lang="en-IN" sz="1200" b="0" i="0" dirty="0">
              <a:solidFill>
                <a:srgbClr val="D1D5DB"/>
              </a:solidFill>
              <a:effectLst/>
              <a:latin typeface="Public Sans" panose="020B0604020202020204" charset="0"/>
            </a:endParaRP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a newsfeed that displays content from users they follow.</a:t>
            </a:r>
          </a:p>
          <a:p>
            <a:pPr algn="just">
              <a:buFont typeface="Arial" panose="020B0604020202020204" pitchFamily="34" charset="0"/>
              <a:buChar char="•"/>
            </a:pPr>
            <a:r>
              <a:rPr lang="en-IN" sz="1200" b="0" i="0" dirty="0">
                <a:solidFill>
                  <a:srgbClr val="D1D5DB"/>
                </a:solidFill>
                <a:effectLst/>
                <a:latin typeface="Public Sans" panose="020B0604020202020204" charset="0"/>
              </a:rPr>
              <a:t>The newsfeed shall display content in reverse chronological order.</a:t>
            </a:r>
          </a:p>
          <a:p>
            <a:pPr algn="just">
              <a:buFont typeface="Arial" panose="020B0604020202020204" pitchFamily="34" charset="0"/>
              <a:buChar char="•"/>
            </a:pPr>
            <a:r>
              <a:rPr lang="en-IN" sz="1200" b="0" i="0" dirty="0">
                <a:solidFill>
                  <a:srgbClr val="D1D5DB"/>
                </a:solidFill>
                <a:effectLst/>
                <a:latin typeface="Public Sans" panose="020B0604020202020204" charset="0"/>
              </a:rPr>
              <a:t>The newsfeed shall allow users to like and share content.</a:t>
            </a:r>
          </a:p>
          <a:p>
            <a:pPr algn="just">
              <a:buFont typeface="Arial" panose="020B0604020202020204" pitchFamily="34" charset="0"/>
              <a:buChar char="•"/>
            </a:pPr>
            <a:endParaRPr lang="en-IN" sz="1200" b="0" i="0" dirty="0">
              <a:solidFill>
                <a:srgbClr val="D1D5DB"/>
              </a:solidFill>
              <a:effectLst/>
              <a:latin typeface="Public Sans" panose="020B0604020202020204" charset="0"/>
            </a:endParaRPr>
          </a:p>
          <a:p>
            <a:pPr marL="139700" indent="0" algn="just">
              <a:buNone/>
            </a:pPr>
            <a:r>
              <a:rPr lang="en-IN" sz="1200" b="1" i="0" dirty="0">
                <a:solidFill>
                  <a:srgbClr val="D1D5DB"/>
                </a:solidFill>
                <a:effectLst/>
                <a:latin typeface="Public Sans" panose="020B0604020202020204" charset="0"/>
              </a:rPr>
              <a:t>2.4 Direct Messaging:</a:t>
            </a:r>
          </a:p>
          <a:p>
            <a:pPr marL="139700" indent="0" algn="just">
              <a:buNone/>
            </a:pPr>
            <a:endParaRPr lang="en-IN" sz="1200" b="0" i="0" dirty="0">
              <a:solidFill>
                <a:srgbClr val="D1D5DB"/>
              </a:solidFill>
              <a:effectLst/>
              <a:latin typeface="Public Sans" panose="020B0604020202020204" charset="0"/>
            </a:endParaRP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send direct messages to other users.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the option to send messages to multiple users simultaneously.</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view their message history.</a:t>
            </a:r>
          </a:p>
          <a:p>
            <a:pPr marL="0" lvl="0" indent="0" algn="just" rtl="0">
              <a:lnSpc>
                <a:spcPct val="100000"/>
              </a:lnSpc>
              <a:spcBef>
                <a:spcPts val="1200"/>
              </a:spcBef>
              <a:spcAft>
                <a:spcPts val="0"/>
              </a:spcAft>
              <a:buNone/>
            </a:pPr>
            <a:endParaRPr lang="en-IN" sz="1200" dirty="0">
              <a:latin typeface="Public Sans" panose="020B06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411af2df5_1_16"/>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dirty="0"/>
              <a:t>SOFTWARE REQUIREMENT SPECIFICATION(SRS)</a:t>
            </a:r>
            <a:endParaRPr dirty="0"/>
          </a:p>
        </p:txBody>
      </p:sp>
      <p:sp>
        <p:nvSpPr>
          <p:cNvPr id="1859" name="Google Shape;1859;g21411af2df5_1_16"/>
          <p:cNvSpPr txBox="1">
            <a:spLocks noGrp="1"/>
          </p:cNvSpPr>
          <p:nvPr>
            <p:ph type="body" idx="1"/>
          </p:nvPr>
        </p:nvSpPr>
        <p:spPr>
          <a:xfrm>
            <a:off x="144696" y="1240470"/>
            <a:ext cx="4548600" cy="3372600"/>
          </a:xfrm>
          <a:prstGeom prst="rect">
            <a:avLst/>
          </a:prstGeom>
          <a:noFill/>
          <a:ln>
            <a:noFill/>
          </a:ln>
        </p:spPr>
        <p:txBody>
          <a:bodyPr spcFirstLastPara="1" wrap="square" lIns="91425" tIns="45700" rIns="91425" bIns="45700" anchor="t" anchorCtr="0">
            <a:noAutofit/>
          </a:bodyPr>
          <a:lstStyle/>
          <a:p>
            <a:pPr marL="139700" indent="0" algn="just">
              <a:buNone/>
            </a:pPr>
            <a:r>
              <a:rPr lang="en-IN" sz="1200" b="1" i="0" dirty="0">
                <a:solidFill>
                  <a:srgbClr val="D1D5DB"/>
                </a:solidFill>
                <a:effectLst/>
                <a:latin typeface="Public Sans" panose="020B0604020202020204" charset="0"/>
              </a:rPr>
              <a:t>2.5 Search:</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search for other users by username or name.</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search for posts by keyword or hashtag.</a:t>
            </a:r>
          </a:p>
          <a:p>
            <a:pPr marL="139700" indent="0" algn="just">
              <a:buNone/>
            </a:pPr>
            <a:r>
              <a:rPr lang="en-IN" sz="1200" b="1" i="0" dirty="0">
                <a:solidFill>
                  <a:srgbClr val="D1D5DB"/>
                </a:solidFill>
                <a:effectLst/>
                <a:latin typeface="Public Sans" panose="020B0604020202020204" charset="0"/>
              </a:rPr>
              <a:t>2.6 Notifications: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notify users when they receive a message, a like, or a comment on their posts.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notify users when someone tags them in a post.</a:t>
            </a:r>
          </a:p>
          <a:p>
            <a:pPr marL="139700" indent="0" algn="just">
              <a:buNone/>
            </a:pPr>
            <a:r>
              <a:rPr lang="en-IN" sz="1200" b="1" i="0" dirty="0">
                <a:solidFill>
                  <a:srgbClr val="D1D5DB"/>
                </a:solidFill>
                <a:effectLst/>
                <a:latin typeface="Public Sans" panose="020B0604020202020204" charset="0"/>
              </a:rPr>
              <a:t>2.7 Privacy and Security:</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control who can see their posts.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block other users.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protect user data with secure storage and transmission protocols.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comply with relevant privacy and data protection regulations.</a:t>
            </a:r>
          </a:p>
          <a:p>
            <a:pPr marL="0" lvl="0" indent="0" algn="just" rtl="0">
              <a:lnSpc>
                <a:spcPct val="100000"/>
              </a:lnSpc>
              <a:spcBef>
                <a:spcPts val="0"/>
              </a:spcBef>
              <a:spcAft>
                <a:spcPts val="0"/>
              </a:spcAft>
              <a:buNone/>
            </a:pPr>
            <a:endParaRPr sz="1200" dirty="0">
              <a:latin typeface="Public Sans"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algn="just">
              <a:buFont typeface="+mj-lt"/>
              <a:buAutoNum type="arabicPeriod" startAt="3"/>
            </a:pPr>
            <a:r>
              <a:rPr lang="en-IN" sz="1200" b="1" i="0" dirty="0">
                <a:solidFill>
                  <a:srgbClr val="D1D5DB"/>
                </a:solidFill>
                <a:effectLst/>
                <a:latin typeface="Public Sans" panose="020B0604020202020204" charset="0"/>
              </a:rPr>
              <a:t>Non-Functional Requirements :</a:t>
            </a:r>
          </a:p>
          <a:p>
            <a:pPr marL="139700" indent="0" algn="just">
              <a:buNone/>
            </a:pPr>
            <a:r>
              <a:rPr lang="en-IN" sz="1200" b="1" i="0" dirty="0">
                <a:solidFill>
                  <a:srgbClr val="D1D5DB"/>
                </a:solidFill>
                <a:effectLst/>
                <a:latin typeface="Public Sans" panose="020B0604020202020204" charset="0"/>
              </a:rPr>
              <a:t>3.1 Performance:</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a fast and responsive user experience, with minimal latency or delay.</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be able to handle a large number of simultaneous users without experiencing performance issues.</a:t>
            </a:r>
          </a:p>
          <a:p>
            <a:pPr marL="139700" indent="0" algn="just">
              <a:buNone/>
            </a:pPr>
            <a:r>
              <a:rPr lang="en-IN" sz="1200" b="1" i="0" dirty="0">
                <a:solidFill>
                  <a:srgbClr val="D1D5DB"/>
                </a:solidFill>
                <a:effectLst/>
                <a:latin typeface="Public Sans" panose="020B0604020202020204" charset="0"/>
              </a:rPr>
              <a:t>3.2 Scalability:</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be designed to scale as user traffic increases.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be able to handle increased data storage requirements as the number of users and posts grows.</a:t>
            </a:r>
          </a:p>
          <a:p>
            <a:pPr marL="139700" indent="0" algn="just">
              <a:buNone/>
            </a:pPr>
            <a:r>
              <a:rPr lang="en-IN" sz="1200" b="1" i="0" dirty="0">
                <a:solidFill>
                  <a:srgbClr val="D1D5DB"/>
                </a:solidFill>
                <a:effectLst/>
                <a:latin typeface="Public Sans" panose="020B0604020202020204" charset="0"/>
              </a:rPr>
              <a:t>3.3 Reliability:</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be stable and reliable, with minimal downtime or errors.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helpful error messages in case of issues.</a:t>
            </a:r>
          </a:p>
          <a:p>
            <a:pPr marL="0" lvl="0" indent="0" algn="just" rtl="0">
              <a:lnSpc>
                <a:spcPct val="100000"/>
              </a:lnSpc>
              <a:spcBef>
                <a:spcPts val="1200"/>
              </a:spcBef>
              <a:spcAft>
                <a:spcPts val="0"/>
              </a:spcAft>
              <a:buNone/>
            </a:pPr>
            <a:endParaRPr sz="1200" dirty="0">
              <a:latin typeface="Public Sans"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139700" indent="0" algn="just">
              <a:buNone/>
            </a:pPr>
            <a:r>
              <a:rPr lang="en-IN" sz="1200" b="1" i="0" dirty="0">
                <a:solidFill>
                  <a:srgbClr val="D1D5DB"/>
                </a:solidFill>
                <a:effectLst/>
                <a:latin typeface="Public Sans" panose="020B0604020202020204" charset="0"/>
              </a:rPr>
              <a:t>3.4 Security:</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use secure encryption protocols to protect user data.</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use best practices for preventing unauthorized access to user accounts.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tools to manage their own security, such as two-factor authentication.</a:t>
            </a:r>
          </a:p>
          <a:p>
            <a:pPr marL="139700" indent="0" algn="just">
              <a:buNone/>
            </a:pPr>
            <a:endParaRPr lang="en-IN" sz="1200" b="0" i="0" dirty="0">
              <a:solidFill>
                <a:srgbClr val="D1D5DB"/>
              </a:solidFill>
              <a:effectLst/>
              <a:latin typeface="Public Sans" panose="020B0604020202020204" charset="0"/>
            </a:endParaRPr>
          </a:p>
          <a:p>
            <a:pPr marL="139700" indent="0" algn="just">
              <a:buNone/>
            </a:pPr>
            <a:r>
              <a:rPr lang="en-IN" sz="1200" b="1" i="0" dirty="0">
                <a:solidFill>
                  <a:srgbClr val="D1D5DB"/>
                </a:solidFill>
                <a:effectLst/>
                <a:latin typeface="Public Sans" panose="020B0604020202020204" charset="0"/>
              </a:rPr>
              <a:t>3.5 Usability:</a:t>
            </a:r>
            <a:endParaRPr lang="en-IN" sz="1200" b="0" i="0" dirty="0">
              <a:solidFill>
                <a:srgbClr val="D1D5DB"/>
              </a:solidFill>
              <a:effectLst/>
              <a:latin typeface="Public Sans" panose="020B0604020202020204" charset="0"/>
            </a:endParaRP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a clean and intuitive user interface.</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clear and concise instructions for using all features.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feedback on their actions, such as confirmation messages.</a:t>
            </a:r>
          </a:p>
          <a:p>
            <a:pPr marL="0" lvl="0" indent="0" algn="just" rtl="0">
              <a:lnSpc>
                <a:spcPct val="100000"/>
              </a:lnSpc>
              <a:spcBef>
                <a:spcPts val="1200"/>
              </a:spcBef>
              <a:spcAft>
                <a:spcPts val="0"/>
              </a:spcAft>
              <a:buNone/>
            </a:pPr>
            <a:endParaRPr sz="1200" dirty="0">
              <a:latin typeface="Public Sans"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g21411af2df5_1_3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algn="just">
              <a:buFont typeface="+mj-lt"/>
              <a:buAutoNum type="arabicPeriod" startAt="4"/>
            </a:pPr>
            <a:r>
              <a:rPr lang="en-IN" sz="1200" b="1" i="0" dirty="0">
                <a:solidFill>
                  <a:srgbClr val="D1D5DB"/>
                </a:solidFill>
                <a:effectLst/>
                <a:latin typeface="Public Sans" panose="020B0604020202020204" charset="0"/>
              </a:rPr>
              <a:t>User Interface:</a:t>
            </a:r>
          </a:p>
          <a:p>
            <a:pPr marL="139700" indent="0" algn="just">
              <a:buNone/>
            </a:pPr>
            <a:r>
              <a:rPr lang="en-IN" sz="1200" b="1" i="0" dirty="0">
                <a:solidFill>
                  <a:srgbClr val="D1D5DB"/>
                </a:solidFill>
                <a:effectLst/>
                <a:latin typeface="Public Sans" panose="020B0604020202020204" charset="0"/>
              </a:rPr>
              <a:t>4.1 Homepage Design:</a:t>
            </a:r>
          </a:p>
          <a:p>
            <a:pPr algn="just">
              <a:buFont typeface="Arial" panose="020B0604020202020204" pitchFamily="34" charset="0"/>
              <a:buChar char="•"/>
            </a:pPr>
            <a:r>
              <a:rPr lang="en-IN" sz="1200" b="0" i="0" dirty="0">
                <a:solidFill>
                  <a:srgbClr val="D1D5DB"/>
                </a:solidFill>
                <a:effectLst/>
                <a:latin typeface="Public Sans" panose="020B0604020202020204" charset="0"/>
              </a:rPr>
              <a:t>Newsfeed display</a:t>
            </a:r>
          </a:p>
          <a:p>
            <a:pPr algn="just">
              <a:buFont typeface="Arial" panose="020B0604020202020204" pitchFamily="34" charset="0"/>
              <a:buChar char="•"/>
            </a:pPr>
            <a:r>
              <a:rPr lang="en-IN" sz="1200" b="0" i="0" dirty="0">
                <a:solidFill>
                  <a:srgbClr val="D1D5DB"/>
                </a:solidFill>
                <a:effectLst/>
                <a:latin typeface="Public Sans" panose="020B0604020202020204" charset="0"/>
              </a:rPr>
              <a:t>Popular content section</a:t>
            </a:r>
          </a:p>
          <a:p>
            <a:pPr algn="just">
              <a:buFont typeface="Arial" panose="020B0604020202020204" pitchFamily="34" charset="0"/>
              <a:buChar char="•"/>
            </a:pPr>
            <a:r>
              <a:rPr lang="en-IN" sz="1200" b="0" i="0" dirty="0">
                <a:solidFill>
                  <a:srgbClr val="D1D5DB"/>
                </a:solidFill>
                <a:effectLst/>
                <a:latin typeface="Public Sans" panose="020B0604020202020204" charset="0"/>
              </a:rPr>
              <a:t>Trending hashtags section</a:t>
            </a:r>
          </a:p>
          <a:p>
            <a:pPr algn="just">
              <a:buFont typeface="Arial" panose="020B0604020202020204" pitchFamily="34" charset="0"/>
              <a:buChar char="•"/>
            </a:pPr>
            <a:r>
              <a:rPr lang="en-IN" sz="1200" b="0" i="0" dirty="0">
                <a:solidFill>
                  <a:srgbClr val="D1D5DB"/>
                </a:solidFill>
                <a:effectLst/>
                <a:latin typeface="Public Sans" panose="020B0604020202020204" charset="0"/>
              </a:rPr>
              <a:t>Notifications section</a:t>
            </a:r>
          </a:p>
          <a:p>
            <a:pPr algn="just">
              <a:buFont typeface="Arial" panose="020B0604020202020204" pitchFamily="34" charset="0"/>
              <a:buChar char="•"/>
            </a:pPr>
            <a:endParaRPr lang="en-IN" sz="1200" b="0" i="0" dirty="0">
              <a:solidFill>
                <a:srgbClr val="D1D5DB"/>
              </a:solidFill>
              <a:effectLst/>
              <a:latin typeface="Public Sans" panose="020B0604020202020204" charset="0"/>
            </a:endParaRPr>
          </a:p>
          <a:p>
            <a:pPr marL="139700" indent="0" algn="just">
              <a:buNone/>
            </a:pPr>
            <a:r>
              <a:rPr lang="en-IN" sz="1200" b="1" i="0" dirty="0">
                <a:solidFill>
                  <a:srgbClr val="D1D5DB"/>
                </a:solidFill>
                <a:effectLst/>
                <a:latin typeface="Public Sans" panose="020B0604020202020204" charset="0"/>
              </a:rPr>
              <a:t>4.2 Profile Page Design:</a:t>
            </a:r>
          </a:p>
          <a:p>
            <a:pPr algn="just">
              <a:buFont typeface="Arial" panose="020B0604020202020204" pitchFamily="34" charset="0"/>
              <a:buChar char="•"/>
            </a:pPr>
            <a:r>
              <a:rPr lang="en-IN" sz="1200" b="0" i="0" dirty="0">
                <a:solidFill>
                  <a:srgbClr val="D1D5DB"/>
                </a:solidFill>
                <a:effectLst/>
                <a:latin typeface="Public Sans" panose="020B0604020202020204" charset="0"/>
              </a:rPr>
              <a:t>User profile information</a:t>
            </a:r>
          </a:p>
          <a:p>
            <a:pPr algn="just">
              <a:buFont typeface="Arial" panose="020B0604020202020204" pitchFamily="34" charset="0"/>
              <a:buChar char="•"/>
            </a:pPr>
            <a:r>
              <a:rPr lang="en-IN" sz="1200" b="0" i="0" dirty="0">
                <a:solidFill>
                  <a:srgbClr val="D1D5DB"/>
                </a:solidFill>
                <a:effectLst/>
                <a:latin typeface="Public Sans" panose="020B0604020202020204" charset="0"/>
              </a:rPr>
              <a:t>Content posted by user</a:t>
            </a:r>
          </a:p>
          <a:p>
            <a:pPr algn="just">
              <a:buFont typeface="Arial" panose="020B0604020202020204" pitchFamily="34" charset="0"/>
              <a:buChar char="•"/>
            </a:pPr>
            <a:r>
              <a:rPr lang="en-IN" sz="1200" b="0" i="0" dirty="0">
                <a:solidFill>
                  <a:srgbClr val="D1D5DB"/>
                </a:solidFill>
                <a:effectLst/>
                <a:latin typeface="Public Sans" panose="020B0604020202020204" charset="0"/>
              </a:rPr>
              <a:t>User followers and following</a:t>
            </a:r>
          </a:p>
          <a:p>
            <a:pPr algn="just">
              <a:buFont typeface="Arial" panose="020B0604020202020204" pitchFamily="34" charset="0"/>
              <a:buChar char="•"/>
            </a:pPr>
            <a:r>
              <a:rPr lang="en-IN" sz="1200" b="0" i="0" dirty="0">
                <a:solidFill>
                  <a:srgbClr val="D1D5DB"/>
                </a:solidFill>
                <a:effectLst/>
                <a:latin typeface="Public Sans" panose="020B0604020202020204" charset="0"/>
              </a:rPr>
              <a:t>Direct messaging section</a:t>
            </a:r>
          </a:p>
          <a:p>
            <a:pPr algn="just">
              <a:buFont typeface="Arial" panose="020B0604020202020204" pitchFamily="34" charset="0"/>
              <a:buChar char="•"/>
            </a:pPr>
            <a:endParaRPr lang="en-IN" sz="1200" b="0" i="0" dirty="0">
              <a:solidFill>
                <a:srgbClr val="D1D5DB"/>
              </a:solidFill>
              <a:effectLst/>
              <a:latin typeface="Public Sans" panose="020B0604020202020204" charset="0"/>
            </a:endParaRPr>
          </a:p>
          <a:p>
            <a:pPr marL="139700" indent="0" algn="just">
              <a:buNone/>
            </a:pPr>
            <a:r>
              <a:rPr lang="en-IN" sz="1200" b="1" i="0" dirty="0">
                <a:solidFill>
                  <a:srgbClr val="D1D5DB"/>
                </a:solidFill>
                <a:effectLst/>
                <a:latin typeface="Public Sans" panose="020B0604020202020204" charset="0"/>
              </a:rPr>
              <a:t>4.3 Content Creation Design:</a:t>
            </a:r>
          </a:p>
          <a:p>
            <a:pPr algn="just">
              <a:buFont typeface="Arial" panose="020B0604020202020204" pitchFamily="34" charset="0"/>
              <a:buChar char="•"/>
            </a:pPr>
            <a:r>
              <a:rPr lang="en-IN" sz="1200" b="0" i="0" dirty="0">
                <a:solidFill>
                  <a:srgbClr val="D1D5DB"/>
                </a:solidFill>
                <a:effectLst/>
                <a:latin typeface="Public Sans" panose="020B0604020202020204" charset="0"/>
              </a:rPr>
              <a:t>Text, image, and video posting functionality</a:t>
            </a:r>
          </a:p>
          <a:p>
            <a:pPr algn="just">
              <a:buFont typeface="Arial" panose="020B0604020202020204" pitchFamily="34" charset="0"/>
              <a:buChar char="•"/>
            </a:pPr>
            <a:r>
              <a:rPr lang="en-IN" sz="1200" b="0" i="0" dirty="0">
                <a:solidFill>
                  <a:srgbClr val="D1D5DB"/>
                </a:solidFill>
                <a:effectLst/>
                <a:latin typeface="Public Sans" panose="020B0604020202020204" charset="0"/>
              </a:rPr>
              <a:t>Hashtag creation and management</a:t>
            </a:r>
          </a:p>
          <a:p>
            <a:pPr algn="just">
              <a:buFont typeface="Arial" panose="020B0604020202020204" pitchFamily="34" charset="0"/>
              <a:buChar char="•"/>
            </a:pPr>
            <a:r>
              <a:rPr lang="en-IN" sz="1200" b="0" i="0" dirty="0">
                <a:solidFill>
                  <a:srgbClr val="D1D5DB"/>
                </a:solidFill>
                <a:effectLst/>
                <a:latin typeface="Public Sans" panose="020B0604020202020204" charset="0"/>
              </a:rPr>
              <a:t>Content privacy settings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g21411af2df5_1_41"/>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3" name="Google Shape;1883;g21411af2df5_1_41"/>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algn="just">
              <a:buFont typeface="+mj-lt"/>
              <a:buAutoNum type="arabicPeriod" startAt="5"/>
            </a:pPr>
            <a:r>
              <a:rPr lang="en-IN" sz="1200" b="1" i="0" dirty="0">
                <a:solidFill>
                  <a:srgbClr val="D1D5DB"/>
                </a:solidFill>
                <a:effectLst/>
                <a:latin typeface="Public Sans" panose="020B0604020202020204" charset="0"/>
              </a:rPr>
              <a:t>System Architecture:</a:t>
            </a:r>
          </a:p>
          <a:p>
            <a:pPr marL="139700" indent="0" algn="just">
              <a:buNone/>
            </a:pPr>
            <a:r>
              <a:rPr lang="en-IN" sz="1200" b="1" i="0" dirty="0">
                <a:solidFill>
                  <a:srgbClr val="D1D5DB"/>
                </a:solidFill>
                <a:effectLst/>
                <a:latin typeface="Public Sans" panose="020B0604020202020204" charset="0"/>
              </a:rPr>
              <a:t>5.1 Backend Technology Stack:</a:t>
            </a:r>
          </a:p>
          <a:p>
            <a:pPr algn="just">
              <a:buFont typeface="Arial" panose="020B0604020202020204" pitchFamily="34" charset="0"/>
              <a:buChar char="•"/>
            </a:pPr>
            <a:r>
              <a:rPr lang="en-IN" sz="1200" b="0" i="0" dirty="0">
                <a:solidFill>
                  <a:srgbClr val="D1D5DB"/>
                </a:solidFill>
                <a:effectLst/>
                <a:latin typeface="Public Sans" panose="020B0604020202020204" charset="0"/>
              </a:rPr>
              <a:t>Programming language and framework</a:t>
            </a:r>
          </a:p>
          <a:p>
            <a:pPr algn="just">
              <a:buFont typeface="Arial" panose="020B0604020202020204" pitchFamily="34" charset="0"/>
              <a:buChar char="•"/>
            </a:pPr>
            <a:r>
              <a:rPr lang="en-IN" sz="1200" b="0" i="0" dirty="0">
                <a:solidFill>
                  <a:srgbClr val="D1D5DB"/>
                </a:solidFill>
                <a:effectLst/>
                <a:latin typeface="Public Sans" panose="020B0604020202020204" charset="0"/>
              </a:rPr>
              <a:t>Database management system</a:t>
            </a:r>
          </a:p>
          <a:p>
            <a:pPr algn="just">
              <a:buFont typeface="Arial" panose="020B0604020202020204" pitchFamily="34" charset="0"/>
              <a:buChar char="•"/>
            </a:pPr>
            <a:r>
              <a:rPr lang="en-IN" sz="1200" b="0" i="0" dirty="0">
                <a:solidFill>
                  <a:srgbClr val="D1D5DB"/>
                </a:solidFill>
                <a:effectLst/>
                <a:latin typeface="Public Sans" panose="020B0604020202020204" charset="0"/>
              </a:rPr>
              <a:t>Web server software</a:t>
            </a:r>
          </a:p>
          <a:p>
            <a:pPr algn="just">
              <a:buFont typeface="Arial" panose="020B0604020202020204" pitchFamily="34" charset="0"/>
              <a:buChar char="•"/>
            </a:pPr>
            <a:r>
              <a:rPr lang="en-IN" sz="1200" b="0" i="0" dirty="0">
                <a:solidFill>
                  <a:srgbClr val="D1D5DB"/>
                </a:solidFill>
                <a:effectLst/>
                <a:latin typeface="Public Sans" panose="020B0604020202020204" charset="0"/>
              </a:rPr>
              <a:t>Cloud infrastructure provider</a:t>
            </a:r>
          </a:p>
          <a:p>
            <a:pPr marL="139700" indent="0" algn="just">
              <a:buNone/>
            </a:pPr>
            <a:endParaRPr lang="en-IN" sz="1200" b="0" i="0" dirty="0">
              <a:solidFill>
                <a:srgbClr val="D1D5DB"/>
              </a:solidFill>
              <a:effectLst/>
              <a:latin typeface="Public Sans" panose="020B0604020202020204" charset="0"/>
            </a:endParaRPr>
          </a:p>
          <a:p>
            <a:pPr marL="139700" indent="0" algn="just">
              <a:buNone/>
            </a:pPr>
            <a:r>
              <a:rPr lang="en-IN" sz="1200" b="1" i="0" dirty="0">
                <a:solidFill>
                  <a:srgbClr val="D1D5DB"/>
                </a:solidFill>
                <a:effectLst/>
                <a:latin typeface="Public Sans" panose="020B0604020202020204" charset="0"/>
              </a:rPr>
              <a:t>5.2 Database Design:</a:t>
            </a:r>
          </a:p>
          <a:p>
            <a:pPr algn="just">
              <a:buFont typeface="Arial" panose="020B0604020202020204" pitchFamily="34" charset="0"/>
              <a:buChar char="•"/>
            </a:pPr>
            <a:r>
              <a:rPr lang="en-IN" sz="1200" b="0" i="0" dirty="0">
                <a:solidFill>
                  <a:srgbClr val="D1D5DB"/>
                </a:solidFill>
                <a:effectLst/>
                <a:latin typeface="Public Sans" panose="020B0604020202020204" charset="0"/>
              </a:rPr>
              <a:t>User data schema</a:t>
            </a:r>
          </a:p>
          <a:p>
            <a:pPr algn="just">
              <a:buFont typeface="Arial" panose="020B0604020202020204" pitchFamily="34" charset="0"/>
              <a:buChar char="•"/>
            </a:pPr>
            <a:r>
              <a:rPr lang="en-IN" sz="1200" b="0" i="0" dirty="0">
                <a:solidFill>
                  <a:srgbClr val="D1D5DB"/>
                </a:solidFill>
                <a:effectLst/>
                <a:latin typeface="Public Sans" panose="020B0604020202020204" charset="0"/>
              </a:rPr>
              <a:t>Content data schema</a:t>
            </a:r>
          </a:p>
          <a:p>
            <a:pPr algn="just">
              <a:buFont typeface="Arial" panose="020B0604020202020204" pitchFamily="34" charset="0"/>
              <a:buChar char="•"/>
            </a:pPr>
            <a:r>
              <a:rPr lang="en-IN" sz="1200" b="0" i="0" dirty="0">
                <a:solidFill>
                  <a:srgbClr val="D1D5DB"/>
                </a:solidFill>
                <a:effectLst/>
                <a:latin typeface="Public Sans" panose="020B0604020202020204" charset="0"/>
              </a:rPr>
              <a:t>Hashtag data schema</a:t>
            </a:r>
          </a:p>
          <a:p>
            <a:pPr algn="just">
              <a:buFont typeface="Arial" panose="020B0604020202020204" pitchFamily="34" charset="0"/>
              <a:buChar char="•"/>
            </a:pPr>
            <a:r>
              <a:rPr lang="en-IN" sz="1200" b="0" i="0" dirty="0">
                <a:solidFill>
                  <a:srgbClr val="D1D5DB"/>
                </a:solidFill>
                <a:effectLst/>
                <a:latin typeface="Public Sans" panose="020B0604020202020204" charset="0"/>
              </a:rPr>
              <a:t>Direct messaging data schema</a:t>
            </a:r>
          </a:p>
          <a:p>
            <a:pPr algn="just">
              <a:buFont typeface="Arial" panose="020B0604020202020204" pitchFamily="34" charset="0"/>
              <a:buChar char="•"/>
            </a:pPr>
            <a:endParaRPr lang="en-IN" sz="1200" b="0" i="0" dirty="0">
              <a:solidFill>
                <a:srgbClr val="D1D5DB"/>
              </a:solidFill>
              <a:effectLst/>
              <a:latin typeface="Public Sans" panose="020B0604020202020204" charset="0"/>
            </a:endParaRPr>
          </a:p>
          <a:p>
            <a:pPr marL="139700" indent="0" algn="just">
              <a:buNone/>
            </a:pPr>
            <a:r>
              <a:rPr lang="en-IN" sz="1200" b="1" i="0" dirty="0">
                <a:solidFill>
                  <a:srgbClr val="D1D5DB"/>
                </a:solidFill>
                <a:effectLst/>
                <a:latin typeface="Public Sans" panose="020B0604020202020204" charset="0"/>
              </a:rPr>
              <a:t>5.3 API Design:</a:t>
            </a:r>
          </a:p>
          <a:p>
            <a:pPr algn="just">
              <a:buFont typeface="Arial" panose="020B0604020202020204" pitchFamily="34" charset="0"/>
              <a:buChar char="•"/>
            </a:pPr>
            <a:r>
              <a:rPr lang="en-IN" sz="1200" b="0" i="0" dirty="0">
                <a:solidFill>
                  <a:srgbClr val="D1D5DB"/>
                </a:solidFill>
                <a:effectLst/>
                <a:latin typeface="Public Sans" panose="020B0604020202020204" charset="0"/>
              </a:rPr>
              <a:t>API endpoints for user management</a:t>
            </a:r>
          </a:p>
          <a:p>
            <a:pPr algn="just">
              <a:buFont typeface="Arial" panose="020B0604020202020204" pitchFamily="34" charset="0"/>
              <a:buChar char="•"/>
            </a:pPr>
            <a:r>
              <a:rPr lang="en-IN" sz="1200" b="0" i="0" dirty="0">
                <a:solidFill>
                  <a:srgbClr val="D1D5DB"/>
                </a:solidFill>
                <a:effectLst/>
                <a:latin typeface="Public Sans" panose="020B0604020202020204" charset="0"/>
              </a:rPr>
              <a:t>API endpoints for content management</a:t>
            </a:r>
          </a:p>
          <a:p>
            <a:pPr algn="just">
              <a:buFont typeface="Arial" panose="020B0604020202020204" pitchFamily="34" charset="0"/>
              <a:buChar char="•"/>
            </a:pPr>
            <a:r>
              <a:rPr lang="en-IN" sz="1200" b="0" i="0" dirty="0">
                <a:solidFill>
                  <a:srgbClr val="D1D5DB"/>
                </a:solidFill>
                <a:effectLst/>
                <a:latin typeface="Public Sans" panose="020B0604020202020204" charset="0"/>
              </a:rPr>
              <a:t>API endpoints for social interaction</a:t>
            </a:r>
          </a:p>
          <a:p>
            <a:pPr algn="just">
              <a:buFont typeface="Arial" panose="020B0604020202020204" pitchFamily="34" charset="0"/>
              <a:buChar char="•"/>
            </a:pPr>
            <a:r>
              <a:rPr lang="en-IN" sz="1200" b="0" i="0" dirty="0">
                <a:solidFill>
                  <a:srgbClr val="D1D5DB"/>
                </a:solidFill>
                <a:effectLst/>
                <a:latin typeface="Public Sans" panose="020B0604020202020204" charset="0"/>
              </a:rPr>
              <a:t>API endpoints for search and discovery</a:t>
            </a: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883</Words>
  <Application>Microsoft Office PowerPoint</Application>
  <PresentationFormat>On-screen Show (16:9)</PresentationFormat>
  <Paragraphs>139</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Noto Sans Symbols</vt:lpstr>
      <vt:lpstr>Arial</vt:lpstr>
      <vt:lpstr>Arial</vt:lpstr>
      <vt:lpstr>Public Sans</vt:lpstr>
      <vt:lpstr>Calibri</vt:lpstr>
      <vt:lpstr>Simple Light</vt:lpstr>
      <vt:lpstr>PowerPoint Presentation</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Task 1: </vt:lpstr>
      <vt:lpstr>Task 1: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Joel Joseph</cp:lastModifiedBy>
  <cp:revision>9</cp:revision>
  <dcterms:created xsi:type="dcterms:W3CDTF">2020-08-13T11:21:46Z</dcterms:created>
  <dcterms:modified xsi:type="dcterms:W3CDTF">2023-03-03T03:56:02Z</dcterms:modified>
</cp:coreProperties>
</file>